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notesMasterIdLst>
    <p:notesMasterId r:id="rId8"/>
  </p:notesMasterIdLst>
  <p:sldIdLst>
    <p:sldId id="256" r:id="rId2"/>
    <p:sldId id="263" r:id="rId3"/>
    <p:sldId id="257" r:id="rId4"/>
    <p:sldId id="258" r:id="rId5"/>
    <p:sldId id="261" r:id="rId6"/>
    <p:sldId id="262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82984" autoAdjust="0"/>
  </p:normalViewPr>
  <p:slideViewPr>
    <p:cSldViewPr snapToGrid="0">
      <p:cViewPr varScale="1">
        <p:scale>
          <a:sx n="81" d="100"/>
          <a:sy n="81" d="100"/>
        </p:scale>
        <p:origin x="120" y="27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A3B7A18-E5D0-4C14-B52D-7FDAE30D05EB}" type="datetimeFigureOut">
              <a:rPr lang="en-US" smtClean="0"/>
              <a:t>11/3/2017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AD33A40-F152-484C-8CAE-94DE9ED1B03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05745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Add definitions</a:t>
            </a:r>
            <a:r>
              <a:rPr lang="en-US" baseline="0" dirty="0" smtClean="0"/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D33A40-F152-484C-8CAE-94DE9ED1B039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68412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In</a:t>
            </a:r>
            <a:r>
              <a:rPr lang="en-US" baseline="0" dirty="0" smtClean="0"/>
              <a:t> order of severity of need </a:t>
            </a:r>
          </a:p>
          <a:p>
            <a:r>
              <a:rPr lang="en-US" baseline="0" dirty="0" smtClean="0"/>
              <a:t>Speakers will speak in this order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D33A40-F152-484C-8CAE-94DE9ED1B039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98525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" name="Group 88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90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0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1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2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3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4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5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6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7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8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9" name="Group 8"/>
          <p:cNvGrpSpPr/>
          <p:nvPr/>
        </p:nvGrpSpPr>
        <p:grpSpPr>
          <a:xfrm>
            <a:off x="1669293" y="1186483"/>
            <a:ext cx="8848345" cy="4477933"/>
            <a:chOff x="1669293" y="1186483"/>
            <a:chExt cx="8848345" cy="4477933"/>
          </a:xfrm>
        </p:grpSpPr>
        <p:sp>
          <p:nvSpPr>
            <p:cNvPr id="39" name="Rectangle 38"/>
            <p:cNvSpPr/>
            <p:nvPr/>
          </p:nvSpPr>
          <p:spPr>
            <a:xfrm>
              <a:off x="1674042" y="1186483"/>
              <a:ext cx="8843596" cy="7161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0" name="Isosceles Triangle 39"/>
            <p:cNvSpPr/>
            <p:nvPr/>
          </p:nvSpPr>
          <p:spPr>
            <a:xfrm rot="10800000">
              <a:off x="5892384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1" name="Rectangle 40"/>
            <p:cNvSpPr/>
            <p:nvPr/>
          </p:nvSpPr>
          <p:spPr>
            <a:xfrm>
              <a:off x="1669293" y="1991156"/>
              <a:ext cx="8845667" cy="33221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9236" y="2075504"/>
            <a:ext cx="8679915" cy="1748729"/>
          </a:xfrm>
        </p:spPr>
        <p:txBody>
          <a:bodyPr bIns="0" anchor="b">
            <a:normAutofit/>
          </a:bodyPr>
          <a:lstStyle>
            <a:lvl1pPr algn="ctr">
              <a:lnSpc>
                <a:spcPct val="80000"/>
              </a:lnSpc>
              <a:defRPr sz="5400" spc="-150">
                <a:solidFill>
                  <a:srgbClr val="FFFE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9237" y="3906266"/>
            <a:ext cx="8673427" cy="1322587"/>
          </a:xfrm>
        </p:spPr>
        <p:txBody>
          <a:bodyPr tIns="0">
            <a:normAutofit/>
          </a:bodyPr>
          <a:lstStyle>
            <a:lvl1pPr marL="0" indent="0" algn="ctr">
              <a:lnSpc>
                <a:spcPct val="100000"/>
              </a:lnSpc>
              <a:buNone/>
              <a:defRPr sz="1800" b="0">
                <a:solidFill>
                  <a:srgbClr val="FFFEFF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 vert="horz" lIns="91440" tIns="45720" rIns="91440" bIns="45720" rtlCol="0" anchor="ctr"/>
          <a:lstStyle>
            <a:lvl1pPr>
              <a:defRPr lang="en-US"/>
            </a:lvl1pPr>
          </a:lstStyle>
          <a:p>
            <a:fld id="{273DC48E-9570-42D3-A2B6-91BF128F5B0F}" type="datetimeFigureOut">
              <a:rPr lang="en-US" smtClean="0"/>
              <a:t>11/3/2017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>
            <a:lvl1pPr algn="ctr"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0E5A53DC-4C5D-4E8C-A816-E2F88938801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56236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Group 74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6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2" name="Group 21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3" name="Rectangle 22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4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2" y="2349925"/>
            <a:ext cx="3501196" cy="2456441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09983" y="794719"/>
            <a:ext cx="6275035" cy="5257090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DC48E-9570-42D3-A2B6-91BF128F5B0F}" type="datetimeFigureOut">
              <a:rPr lang="en-US" smtClean="0"/>
              <a:t>11/3/2017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A53DC-4C5D-4E8C-A816-E2F88938801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52911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Group 74"/>
          <p:cNvGrpSpPr/>
          <p:nvPr/>
        </p:nvGrpSpPr>
        <p:grpSpPr>
          <a:xfrm flipH="1">
            <a:off x="0" y="0"/>
            <a:ext cx="12584114" cy="6853238"/>
            <a:chOff x="-417513" y="0"/>
            <a:chExt cx="12584114" cy="6853238"/>
          </a:xfrm>
        </p:grpSpPr>
        <p:sp>
          <p:nvSpPr>
            <p:cNvPr id="76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2" name="Group 21"/>
          <p:cNvGrpSpPr/>
          <p:nvPr/>
        </p:nvGrpSpPr>
        <p:grpSpPr>
          <a:xfrm>
            <a:off x="7718948" y="1699589"/>
            <a:ext cx="3674476" cy="3470421"/>
            <a:chOff x="697883" y="1816768"/>
            <a:chExt cx="3674476" cy="3470421"/>
          </a:xfrm>
        </p:grpSpPr>
        <p:sp>
          <p:nvSpPr>
            <p:cNvPr id="23" name="Rectangle 22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4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807437" y="2349925"/>
            <a:ext cx="3501195" cy="2456442"/>
          </a:xfrm>
        </p:spPr>
        <p:txBody>
          <a:bodyPr vert="eaVert"/>
          <a:lstStyle>
            <a:lvl1pPr algn="l">
              <a:lnSpc>
                <a:spcPct val="80000"/>
              </a:lnSpc>
              <a:defRPr>
                <a:solidFill>
                  <a:srgbClr val="FFFE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02747" y="798444"/>
            <a:ext cx="6268622" cy="5257303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273DC48E-9570-42D3-A2B6-91BF128F5B0F}" type="datetimeFigureOut">
              <a:rPr lang="en-US" smtClean="0"/>
              <a:t>11/3/2017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0E5A53DC-4C5D-4E8C-A816-E2F88938801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51315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" name="Group 79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81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0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1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7" name="Group 26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8" name="Rectangle 27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1" y="2349925"/>
            <a:ext cx="3498979" cy="2456442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18447" y="803186"/>
            <a:ext cx="6281873" cy="5248622"/>
          </a:xfrm>
        </p:spPr>
        <p:txBody>
          <a:bodyPr anchor="ctr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DC48E-9570-42D3-A2B6-91BF128F5B0F}" type="datetimeFigureOut">
              <a:rPr lang="en-US" smtClean="0"/>
              <a:t>11/3/2017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A53DC-4C5D-4E8C-A816-E2F88938801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80084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" name="Group 76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78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9" name="Group 8"/>
          <p:cNvGrpSpPr/>
          <p:nvPr/>
        </p:nvGrpSpPr>
        <p:grpSpPr>
          <a:xfrm>
            <a:off x="3259545" y="1186483"/>
            <a:ext cx="5666145" cy="4477933"/>
            <a:chOff x="3259545" y="1186483"/>
            <a:chExt cx="5666145" cy="4477933"/>
          </a:xfrm>
        </p:grpSpPr>
        <p:sp>
          <p:nvSpPr>
            <p:cNvPr id="99" name="Rectangle 98"/>
            <p:cNvSpPr/>
            <p:nvPr/>
          </p:nvSpPr>
          <p:spPr>
            <a:xfrm>
              <a:off x="3259545" y="1186483"/>
              <a:ext cx="5657881" cy="7161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0" name="Isosceles Triangle 39"/>
            <p:cNvSpPr/>
            <p:nvPr/>
          </p:nvSpPr>
          <p:spPr>
            <a:xfrm rot="10800000">
              <a:off x="5892384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1" name="Rectangle 100"/>
            <p:cNvSpPr/>
            <p:nvPr/>
          </p:nvSpPr>
          <p:spPr>
            <a:xfrm>
              <a:off x="3259545" y="1991156"/>
              <a:ext cx="5666145" cy="33221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44216" y="2074730"/>
            <a:ext cx="5490224" cy="1689390"/>
          </a:xfrm>
        </p:spPr>
        <p:txBody>
          <a:bodyPr bIns="0" anchor="b">
            <a:normAutofit/>
          </a:bodyPr>
          <a:lstStyle>
            <a:lvl1pPr algn="ctr">
              <a:defRPr sz="4400">
                <a:solidFill>
                  <a:srgbClr val="FFFE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344215" y="3846851"/>
            <a:ext cx="5490223" cy="1383770"/>
          </a:xfrm>
        </p:spPr>
        <p:txBody>
          <a:bodyPr tIns="0">
            <a:normAutofit/>
          </a:bodyPr>
          <a:lstStyle>
            <a:lvl1pPr marL="0" indent="0" algn="ctr">
              <a:buNone/>
              <a:defRPr sz="1800">
                <a:solidFill>
                  <a:srgbClr val="FFFE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273DC48E-9570-42D3-A2B6-91BF128F5B0F}" type="datetimeFigureOut">
              <a:rPr lang="en-US" smtClean="0"/>
              <a:t>11/3/2017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>
            <a:lvl1pPr algn="ctr"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0E5A53DC-4C5D-4E8C-A816-E2F88938801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93228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oup 36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38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9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0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1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2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7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8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9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0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1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2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3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4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5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6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7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8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59" name="Group 58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60" name="Rectangle 59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1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2" name="Rectangle 61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9000" y="2339669"/>
            <a:ext cx="3500828" cy="2470065"/>
          </a:xfrm>
        </p:spPr>
        <p:txBody>
          <a:bodyPr lIns="91440" tIns="91440" rIns="91440" bIns="91440"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20878" y="803187"/>
            <a:ext cx="6269591" cy="2382651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18447" y="3672162"/>
            <a:ext cx="6272022" cy="2383586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273DC48E-9570-42D3-A2B6-91BF128F5B0F}" type="datetimeFigureOut">
              <a:rPr lang="en-US" smtClean="0"/>
              <a:t>11/3/2017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0E5A53DC-4C5D-4E8C-A816-E2F88938801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40589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40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1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2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7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8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9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0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1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2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3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4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5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6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7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8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9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0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61" name="Group 60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62" name="Rectangle 61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3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4" name="Rectangle 63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9001" y="2363915"/>
            <a:ext cx="3500828" cy="2460497"/>
          </a:xfrm>
        </p:spPr>
        <p:txBody>
          <a:bodyPr lIns="91440" tIns="91440" rIns="91440" bIns="91440"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25137" y="803185"/>
            <a:ext cx="6265088" cy="685800"/>
          </a:xfr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25305" y="1488985"/>
            <a:ext cx="6264350" cy="1696853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18653" y="3665887"/>
            <a:ext cx="6264414" cy="685800"/>
          </a:xfr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18447" y="4351687"/>
            <a:ext cx="6265588" cy="170406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273DC48E-9570-42D3-A2B6-91BF128F5B0F}" type="datetimeFigureOut">
              <a:rPr lang="en-US" smtClean="0"/>
              <a:t>11/3/2017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0E5A53DC-4C5D-4E8C-A816-E2F88938801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62179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" name="Group 76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8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4" name="Group 23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5" name="Rectangle 24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6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2" y="2349925"/>
            <a:ext cx="3501196" cy="2456442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DC48E-9570-42D3-A2B6-91BF128F5B0F}" type="datetimeFigureOut">
              <a:rPr lang="en-US" smtClean="0"/>
              <a:t>11/3/2017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A53DC-4C5D-4E8C-A816-E2F88938801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52887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273DC48E-9570-42D3-A2B6-91BF128F5B0F}" type="datetimeFigureOut">
              <a:rPr lang="en-US" smtClean="0"/>
              <a:t>11/3/2017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0E5A53DC-4C5D-4E8C-A816-E2F88938801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33347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" name="Group 73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5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6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1" name="Group 20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2" name="Rectangle 21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Rectangle 32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1" y="2352026"/>
            <a:ext cx="3501197" cy="1223298"/>
          </a:xfrm>
        </p:spPr>
        <p:txBody>
          <a:bodyPr bIns="0" anchor="b">
            <a:noAutofit/>
          </a:bodyPr>
          <a:lstStyle>
            <a:lvl1pPr algn="ctr">
              <a:defRPr sz="3200">
                <a:solidFill>
                  <a:srgbClr val="FFFE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09983" y="802809"/>
            <a:ext cx="6275035" cy="5249940"/>
          </a:xfrm>
        </p:spPr>
        <p:txBody>
          <a:bodyPr anchor="ctr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8631" y="3580186"/>
            <a:ext cx="3501197" cy="1221164"/>
          </a:xfrm>
        </p:spPr>
        <p:txBody>
          <a:bodyPr/>
          <a:lstStyle>
            <a:lvl1pPr marL="0" indent="0" algn="ctr">
              <a:buNone/>
              <a:defRPr sz="1600">
                <a:solidFill>
                  <a:srgbClr val="FFFE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DC48E-9570-42D3-A2B6-91BF128F5B0F}" type="datetimeFigureOut">
              <a:rPr lang="en-US" smtClean="0"/>
              <a:t>11/3/2017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A53DC-4C5D-4E8C-A816-E2F88938801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21609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" name="Group 72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81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76" name="Group 75"/>
          <p:cNvGrpSpPr/>
          <p:nvPr/>
        </p:nvGrpSpPr>
        <p:grpSpPr>
          <a:xfrm>
            <a:off x="805336" y="1698331"/>
            <a:ext cx="5941540" cy="3470421"/>
            <a:chOff x="805336" y="1698331"/>
            <a:chExt cx="5941540" cy="3470421"/>
          </a:xfrm>
        </p:grpSpPr>
        <p:sp>
          <p:nvSpPr>
            <p:cNvPr id="77" name="Rectangle 76"/>
            <p:cNvSpPr/>
            <p:nvPr/>
          </p:nvSpPr>
          <p:spPr>
            <a:xfrm>
              <a:off x="805336" y="1698331"/>
              <a:ext cx="5941540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8" name="Isosceles Triangle 9"/>
            <p:cNvSpPr/>
            <p:nvPr/>
          </p:nvSpPr>
          <p:spPr>
            <a:xfrm rot="10800000">
              <a:off x="3618113" y="4896349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9" name="Rectangle 78"/>
            <p:cNvSpPr/>
            <p:nvPr/>
          </p:nvSpPr>
          <p:spPr>
            <a:xfrm>
              <a:off x="805336" y="2274403"/>
              <a:ext cx="5941540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43510" y="0"/>
            <a:ext cx="4648490" cy="6858000"/>
          </a:xfrm>
          <a:solidFill>
            <a:schemeClr val="bg1">
              <a:lumMod val="65000"/>
              <a:lumOff val="3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5443" y="2360255"/>
            <a:ext cx="5776646" cy="1178032"/>
          </a:xfrm>
        </p:spPr>
        <p:txBody>
          <a:bodyPr bIns="0" anchor="b">
            <a:normAutofit/>
          </a:bodyPr>
          <a:lstStyle>
            <a:lvl1pPr>
              <a:defRPr sz="3600">
                <a:solidFill>
                  <a:srgbClr val="FFFE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5443" y="3545012"/>
            <a:ext cx="5776646" cy="1274198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rgbClr val="FFFE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273DC48E-9570-42D3-A2B6-91BF128F5B0F}" type="datetimeFigureOut">
              <a:rPr lang="en-US" smtClean="0"/>
              <a:t>11/3/2017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5942203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828377" y="320040"/>
            <a:ext cx="914400" cy="320040"/>
          </a:xfrm>
        </p:spPr>
        <p:txBody>
          <a:bodyPr/>
          <a:lstStyle/>
          <a:p>
            <a:fld id="{0E5A53DC-4C5D-4E8C-A816-E2F88938801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95799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91161" y="2358391"/>
            <a:ext cx="3498667" cy="2456485"/>
          </a:xfrm>
          <a:prstGeom prst="rect">
            <a:avLst/>
          </a:prstGeom>
        </p:spPr>
        <p:txBody>
          <a:bodyPr vert="horz" lIns="228600" tIns="228600" rIns="228600" bIns="22860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34982" y="794719"/>
            <a:ext cx="5950036" cy="52570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6</a:t>
            </a:r>
          </a:p>
          <a:p>
            <a:pPr lvl="6"/>
            <a:r>
              <a:rPr lang="en-US" dirty="0"/>
              <a:t>7</a:t>
            </a:r>
          </a:p>
          <a:p>
            <a:pPr lvl="7"/>
            <a:r>
              <a:rPr lang="en-US" dirty="0"/>
              <a:t>8</a:t>
            </a:r>
          </a:p>
          <a:p>
            <a:pPr lvl="8"/>
            <a:r>
              <a:rPr lang="en-US" dirty="0"/>
              <a:t>9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04672" y="320040"/>
            <a:ext cx="3657600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3DC48E-9570-42D3-A2B6-91BF128F5B0F}" type="datetimeFigureOut">
              <a:rPr lang="en-US" smtClean="0"/>
              <a:t>11/3/2017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04672" y="6227064"/>
            <a:ext cx="10588752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69880" y="320040"/>
            <a:ext cx="914400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5A53DC-4C5D-4E8C-A816-E2F88938801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78949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ctr" defTabSz="914400" rtl="0" eaLnBrk="1" latinLnBrk="0" hangingPunct="1">
        <a:lnSpc>
          <a:spcPct val="85000"/>
        </a:lnSpc>
        <a:spcBef>
          <a:spcPct val="0"/>
        </a:spcBef>
        <a:buNone/>
        <a:defRPr sz="4000" b="0" i="0" kern="1200" cap="none" spc="-15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4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crisis2southeastmn.com/" TargetMode="External"/><Relationship Id="rId7" Type="http://schemas.openxmlformats.org/officeDocument/2006/relationships/hyperlink" Target="https://rochester.ce.eleyo.com/" TargetMode="External"/><Relationship Id="rId2" Type="http://schemas.openxmlformats.org/officeDocument/2006/relationships/hyperlink" Target="http://www.cit.memphis.edu/aboutCIT.php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co.olmsted.mn.us/OCPHS" TargetMode="External"/><Relationship Id="rId5" Type="http://schemas.openxmlformats.org/officeDocument/2006/relationships/hyperlink" Target="http://namisemn.org/" TargetMode="External"/><Relationship Id="rId4" Type="http://schemas.openxmlformats.org/officeDocument/2006/relationships/hyperlink" Target="http://familyservicerochester.org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From Prevention to Crisis: Mental Health Services &amp; Opportunities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Community Networking Group Panel Discussion</a:t>
            </a:r>
          </a:p>
          <a:p>
            <a:r>
              <a:rPr lang="en-US" dirty="0" smtClean="0"/>
              <a:t>October 26, 2017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96472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Panelists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Jane </a:t>
            </a:r>
            <a:r>
              <a:rPr lang="en-US" dirty="0" smtClean="0"/>
              <a:t>Buffie</a:t>
            </a:r>
          </a:p>
          <a:p>
            <a:pPr marL="457200" lvl="1" indent="0">
              <a:buNone/>
            </a:pPr>
            <a:r>
              <a:rPr lang="en-US" dirty="0" smtClean="0"/>
              <a:t>Director of Clinical Services, Family Service Rochester</a:t>
            </a:r>
          </a:p>
          <a:p>
            <a:r>
              <a:rPr lang="en-US" dirty="0" smtClean="0"/>
              <a:t>Mary </a:t>
            </a:r>
            <a:r>
              <a:rPr lang="en-US" dirty="0" smtClean="0"/>
              <a:t>Harders</a:t>
            </a:r>
            <a:endParaRPr lang="en-US" dirty="0" smtClean="0"/>
          </a:p>
          <a:p>
            <a:pPr marL="457200" lvl="1" indent="0">
              <a:buNone/>
            </a:pPr>
            <a:r>
              <a:rPr lang="en-US" dirty="0" smtClean="0"/>
              <a:t>Mobile Crisis Practitioner, Crisis Response for SE Minnesota</a:t>
            </a:r>
            <a:endParaRPr lang="en-US" dirty="0" smtClean="0"/>
          </a:p>
          <a:p>
            <a:r>
              <a:rPr lang="en-US" dirty="0"/>
              <a:t>Courtney Lawson</a:t>
            </a:r>
          </a:p>
          <a:p>
            <a:pPr marL="457200" lvl="1" indent="0">
              <a:buNone/>
            </a:pPr>
            <a:r>
              <a:rPr lang="en-US" dirty="0"/>
              <a:t>Executive Director, NAMI Southeast </a:t>
            </a:r>
            <a:r>
              <a:rPr lang="en-US" dirty="0" smtClean="0"/>
              <a:t>Minnesota</a:t>
            </a:r>
            <a:endParaRPr lang="en-US" dirty="0" smtClean="0"/>
          </a:p>
          <a:p>
            <a:r>
              <a:rPr lang="en-US" dirty="0" smtClean="0"/>
              <a:t>Luke </a:t>
            </a:r>
            <a:r>
              <a:rPr lang="en-US" dirty="0" smtClean="0"/>
              <a:t>Mattheisen </a:t>
            </a:r>
            <a:endParaRPr lang="en-US" dirty="0" smtClean="0"/>
          </a:p>
          <a:p>
            <a:pPr marL="457200" lvl="1" indent="0">
              <a:buNone/>
            </a:pPr>
            <a:r>
              <a:rPr lang="en-US" dirty="0" smtClean="0"/>
              <a:t>Coordinator, </a:t>
            </a:r>
            <a:r>
              <a:rPr lang="en-US" dirty="0" smtClean="0"/>
              <a:t>Crisis </a:t>
            </a:r>
            <a:r>
              <a:rPr lang="en-US" dirty="0" smtClean="0"/>
              <a:t>Response </a:t>
            </a:r>
            <a:r>
              <a:rPr lang="en-US" dirty="0" smtClean="0"/>
              <a:t>for </a:t>
            </a:r>
            <a:r>
              <a:rPr lang="en-US" dirty="0" smtClean="0"/>
              <a:t>Southeast Minnesota</a:t>
            </a:r>
          </a:p>
          <a:p>
            <a:r>
              <a:rPr lang="en-US" dirty="0" smtClean="0"/>
              <a:t>Jim Schueller</a:t>
            </a:r>
          </a:p>
          <a:p>
            <a:pPr marL="457200" lvl="1" indent="0">
              <a:buNone/>
            </a:pPr>
            <a:r>
              <a:rPr lang="en-US" dirty="0" smtClean="0"/>
              <a:t>Sergeant, Olmsted County Sheriff Office </a:t>
            </a:r>
            <a:endParaRPr lang="en-US" dirty="0" smtClean="0"/>
          </a:p>
          <a:p>
            <a:r>
              <a:rPr lang="en-US" dirty="0" smtClean="0"/>
              <a:t>Megan </a:t>
            </a:r>
            <a:r>
              <a:rPr lang="en-US" dirty="0" smtClean="0"/>
              <a:t>Schueller </a:t>
            </a:r>
          </a:p>
          <a:p>
            <a:pPr marL="457200" lvl="1" indent="0">
              <a:buNone/>
            </a:pPr>
            <a:r>
              <a:rPr lang="en-US" dirty="0" smtClean="0"/>
              <a:t>Senior Forensic Social Worker, Adult Behavioral Health, Olmsted County Community Services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96876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Mental Health Mental Illness</a:t>
            </a: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>Recovery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32882" y="427182"/>
            <a:ext cx="5456191" cy="5659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02851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Addressing the Cycle</a:t>
            </a:r>
            <a:endParaRPr lang="en-US" dirty="0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5125305" y="391711"/>
            <a:ext cx="6265088" cy="685800"/>
          </a:xfrm>
        </p:spPr>
        <p:txBody>
          <a:bodyPr/>
          <a:lstStyle/>
          <a:p>
            <a:r>
              <a:rPr lang="en-US" dirty="0" smtClean="0"/>
              <a:t>Flourishing mental health </a:t>
            </a:r>
            <a:endParaRPr lang="en-US" dirty="0"/>
          </a:p>
          <a:p>
            <a:r>
              <a:rPr lang="en-US" dirty="0" smtClean="0">
                <a:solidFill>
                  <a:schemeClr val="accent4"/>
                </a:solidFill>
              </a:rPr>
              <a:t>Goal: maintenance</a:t>
            </a:r>
            <a:endParaRPr lang="en-US" dirty="0">
              <a:solidFill>
                <a:schemeClr val="accent4"/>
              </a:solidFill>
            </a:endParaRPr>
          </a:p>
        </p:txBody>
      </p:sp>
      <p:sp>
        <p:nvSpPr>
          <p:cNvPr id="14" name="Content Placeholder 13"/>
          <p:cNvSpPr>
            <a:spLocks noGrp="1"/>
          </p:cNvSpPr>
          <p:nvPr>
            <p:ph sz="half" idx="2"/>
          </p:nvPr>
        </p:nvSpPr>
        <p:spPr>
          <a:xfrm>
            <a:off x="5125305" y="1214662"/>
            <a:ext cx="6264350" cy="1333806"/>
          </a:xfrm>
        </p:spPr>
        <p:txBody>
          <a:bodyPr>
            <a:normAutofit/>
          </a:bodyPr>
          <a:lstStyle/>
          <a:p>
            <a:r>
              <a:rPr lang="en-US" dirty="0" smtClean="0"/>
              <a:t>Prevention: education, awareness</a:t>
            </a:r>
          </a:p>
          <a:p>
            <a:r>
              <a:rPr lang="en-US" dirty="0" smtClean="0"/>
              <a:t>Peer Support Services (NAMI Southeast Minnesota)</a:t>
            </a:r>
          </a:p>
          <a:p>
            <a:r>
              <a:rPr lang="en-US" dirty="0" smtClean="0"/>
              <a:t>Counseling (Family Service Rochester)</a:t>
            </a:r>
            <a:endParaRPr lang="en-US" dirty="0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3"/>
          </p:nvPr>
        </p:nvSpPr>
        <p:spPr>
          <a:xfrm>
            <a:off x="5118447" y="2685618"/>
            <a:ext cx="6633793" cy="685800"/>
          </a:xfrm>
        </p:spPr>
        <p:txBody>
          <a:bodyPr/>
          <a:lstStyle/>
          <a:p>
            <a:r>
              <a:rPr lang="en-US" dirty="0" smtClean="0"/>
              <a:t>Languishing mental health </a:t>
            </a:r>
            <a:endParaRPr lang="en-US" dirty="0"/>
          </a:p>
          <a:p>
            <a:r>
              <a:rPr lang="en-US" dirty="0" smtClean="0">
                <a:solidFill>
                  <a:schemeClr val="accent4"/>
                </a:solidFill>
              </a:rPr>
              <a:t>Goal: recover flourishing mental health</a:t>
            </a:r>
            <a:endParaRPr lang="en-US" dirty="0">
              <a:solidFill>
                <a:schemeClr val="accent4"/>
              </a:solidFill>
            </a:endParaRPr>
          </a:p>
        </p:txBody>
      </p:sp>
      <p:sp>
        <p:nvSpPr>
          <p:cNvPr id="16" name="Content Placeholder 15"/>
          <p:cNvSpPr>
            <a:spLocks noGrp="1"/>
          </p:cNvSpPr>
          <p:nvPr>
            <p:ph sz="quarter" idx="4"/>
          </p:nvPr>
        </p:nvSpPr>
        <p:spPr>
          <a:xfrm>
            <a:off x="5118446" y="3508569"/>
            <a:ext cx="6417771" cy="2799868"/>
          </a:xfrm>
        </p:spPr>
        <p:txBody>
          <a:bodyPr>
            <a:normAutofit/>
          </a:bodyPr>
          <a:lstStyle/>
          <a:p>
            <a:r>
              <a:rPr lang="en-US" dirty="0" smtClean="0"/>
              <a:t>Crisis care</a:t>
            </a:r>
          </a:p>
          <a:p>
            <a:pPr lvl="1"/>
            <a:r>
              <a:rPr lang="en-US" dirty="0" smtClean="0"/>
              <a:t>Phone/Mobile Crisis Response (Crisis Response of SE MN)</a:t>
            </a:r>
          </a:p>
          <a:p>
            <a:pPr lvl="1"/>
            <a:r>
              <a:rPr lang="en-US" dirty="0"/>
              <a:t>Crisis Intervention Team (CIT) </a:t>
            </a:r>
            <a:r>
              <a:rPr lang="en-US" dirty="0" smtClean="0"/>
              <a:t> </a:t>
            </a:r>
          </a:p>
          <a:p>
            <a:r>
              <a:rPr lang="en-US" dirty="0" smtClean="0"/>
              <a:t>Post-crisis resources </a:t>
            </a:r>
          </a:p>
          <a:p>
            <a:pPr lvl="1"/>
            <a:r>
              <a:rPr lang="en-US" dirty="0" smtClean="0"/>
              <a:t>Information and referral services (All) </a:t>
            </a:r>
          </a:p>
          <a:p>
            <a:pPr lvl="1"/>
            <a:r>
              <a:rPr lang="en-US" dirty="0" smtClean="0"/>
              <a:t>Peer support</a:t>
            </a:r>
          </a:p>
          <a:p>
            <a:pPr lvl="1"/>
            <a:r>
              <a:rPr lang="en-US" dirty="0" smtClean="0"/>
              <a:t>Counseling </a:t>
            </a:r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2792317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Community Response &amp;</a:t>
            </a:r>
            <a:br>
              <a:rPr lang="en-US" dirty="0" smtClean="0"/>
            </a:br>
            <a:r>
              <a:rPr lang="en-US" dirty="0" smtClean="0"/>
              <a:t>Call to Action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accent4"/>
                </a:solidFill>
              </a:rPr>
              <a:t>Current efforts: some highlights</a:t>
            </a:r>
            <a:endParaRPr lang="en-US" dirty="0">
              <a:solidFill>
                <a:schemeClr val="accent4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25137" y="1451493"/>
            <a:ext cx="6264350" cy="2251742"/>
          </a:xfrm>
        </p:spPr>
        <p:txBody>
          <a:bodyPr>
            <a:normAutofit/>
          </a:bodyPr>
          <a:lstStyle/>
          <a:p>
            <a:r>
              <a:rPr lang="en-US" dirty="0" smtClean="0"/>
              <a:t>Sequential Intercept Model (CIT) </a:t>
            </a:r>
          </a:p>
          <a:p>
            <a:r>
              <a:rPr lang="en-US" dirty="0" smtClean="0"/>
              <a:t>Crisis Stabilization Services (Crisis Response) </a:t>
            </a:r>
          </a:p>
          <a:p>
            <a:r>
              <a:rPr lang="en-US" dirty="0" smtClean="0"/>
              <a:t>Dialectical Behavior Therapy (FSR)  </a:t>
            </a:r>
          </a:p>
          <a:p>
            <a:r>
              <a:rPr lang="en-US" dirty="0" smtClean="0"/>
              <a:t>Community Health Improvement Plan </a:t>
            </a:r>
          </a:p>
          <a:p>
            <a:r>
              <a:rPr lang="en-US" i="1" dirty="0" smtClean="0"/>
              <a:t>Hope Intercept </a:t>
            </a:r>
            <a:r>
              <a:rPr lang="en-US" dirty="0" smtClean="0"/>
              <a:t>concept (NAMI SE MN)</a:t>
            </a:r>
          </a:p>
          <a:p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18653" y="3857323"/>
            <a:ext cx="6264414" cy="685800"/>
          </a:xfrm>
        </p:spPr>
        <p:txBody>
          <a:bodyPr/>
          <a:lstStyle/>
          <a:p>
            <a:r>
              <a:rPr lang="en-US" dirty="0" smtClean="0">
                <a:solidFill>
                  <a:schemeClr val="accent4"/>
                </a:solidFill>
              </a:rPr>
              <a:t>How do you get involved?</a:t>
            </a:r>
            <a:endParaRPr lang="en-US" dirty="0">
              <a:solidFill>
                <a:schemeClr val="accent4"/>
              </a:solidFill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18653" y="4543123"/>
            <a:ext cx="6657917" cy="1578817"/>
          </a:xfrm>
        </p:spPr>
        <p:txBody>
          <a:bodyPr/>
          <a:lstStyle/>
          <a:p>
            <a:r>
              <a:rPr lang="en-US" dirty="0" smtClean="0"/>
              <a:t>LEARN! Mental Health First Aid (Adult and Youth)</a:t>
            </a:r>
          </a:p>
          <a:p>
            <a:r>
              <a:rPr lang="en-US" dirty="0" smtClean="0"/>
              <a:t>Crisis Triage Center and Supportive Housing bonding bill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26406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For More Information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Crisis Intervention Team model: </a:t>
            </a:r>
            <a:r>
              <a:rPr lang="en-US" dirty="0">
                <a:hlinkClick r:id="rId2"/>
              </a:rPr>
              <a:t>http://</a:t>
            </a:r>
            <a:r>
              <a:rPr lang="en-US" dirty="0" smtClean="0">
                <a:hlinkClick r:id="rId2"/>
              </a:rPr>
              <a:t>www.cit.memphis.edu/aboutCIT.php</a:t>
            </a:r>
            <a:endParaRPr lang="en-US" dirty="0" smtClean="0"/>
          </a:p>
          <a:p>
            <a:r>
              <a:rPr lang="en-US" dirty="0" smtClean="0"/>
              <a:t>Crisis Response of Southeast Minnesota: </a:t>
            </a:r>
            <a:r>
              <a:rPr lang="en-US" dirty="0">
                <a:hlinkClick r:id="rId3"/>
              </a:rPr>
              <a:t>http://crisis2southeastmn.com</a:t>
            </a:r>
            <a:r>
              <a:rPr lang="en-US" dirty="0" smtClean="0">
                <a:hlinkClick r:id="rId3"/>
              </a:rPr>
              <a:t>/</a:t>
            </a:r>
            <a:endParaRPr lang="en-US" dirty="0" smtClean="0"/>
          </a:p>
          <a:p>
            <a:r>
              <a:rPr lang="en-US" dirty="0" smtClean="0"/>
              <a:t>Family Service Rochester: </a:t>
            </a:r>
            <a:r>
              <a:rPr lang="en-US" dirty="0">
                <a:hlinkClick r:id="rId4"/>
              </a:rPr>
              <a:t>http://familyservicerochester.org</a:t>
            </a:r>
            <a:r>
              <a:rPr lang="en-US" dirty="0" smtClean="0">
                <a:hlinkClick r:id="rId4"/>
              </a:rPr>
              <a:t>/</a:t>
            </a:r>
            <a:endParaRPr lang="en-US" dirty="0" smtClean="0"/>
          </a:p>
          <a:p>
            <a:r>
              <a:rPr lang="en-US" dirty="0" smtClean="0"/>
              <a:t>NAMI Southeast Minnesota: </a:t>
            </a:r>
            <a:r>
              <a:rPr lang="en-US" dirty="0">
                <a:hlinkClick r:id="rId5"/>
              </a:rPr>
              <a:t>http://namisemn.org</a:t>
            </a:r>
            <a:r>
              <a:rPr lang="en-US" dirty="0" smtClean="0">
                <a:hlinkClick r:id="rId5"/>
              </a:rPr>
              <a:t>/</a:t>
            </a:r>
            <a:endParaRPr lang="en-US" dirty="0" smtClean="0"/>
          </a:p>
          <a:p>
            <a:r>
              <a:rPr lang="en-US" dirty="0" smtClean="0"/>
              <a:t>Community Health Improvement </a:t>
            </a:r>
            <a:r>
              <a:rPr lang="en-US" dirty="0"/>
              <a:t>Plan: </a:t>
            </a:r>
            <a:r>
              <a:rPr lang="en-US" dirty="0">
                <a:hlinkClick r:id="rId6"/>
              </a:rPr>
              <a:t>https://</a:t>
            </a:r>
            <a:r>
              <a:rPr lang="en-US" dirty="0" smtClean="0">
                <a:hlinkClick r:id="rId6"/>
              </a:rPr>
              <a:t>www.co.olmsted.mn.us/OCPHS</a:t>
            </a:r>
            <a:endParaRPr lang="en-US" dirty="0" smtClean="0"/>
          </a:p>
          <a:p>
            <a:r>
              <a:rPr lang="en-US" dirty="0" smtClean="0"/>
              <a:t>Mental Health First Aid </a:t>
            </a:r>
            <a:r>
              <a:rPr lang="en-US" dirty="0"/>
              <a:t>registration: </a:t>
            </a:r>
            <a:r>
              <a:rPr lang="en-US" dirty="0">
                <a:hlinkClick r:id="rId7"/>
              </a:rPr>
              <a:t>https://rochester.ce.eleyo.com</a:t>
            </a:r>
            <a:r>
              <a:rPr lang="en-US" dirty="0" smtClean="0">
                <a:hlinkClick r:id="rId7"/>
              </a:rPr>
              <a:t>/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632535120"/>
      </p:ext>
    </p:extLst>
  </p:cSld>
  <p:clrMapOvr>
    <a:masterClrMapping/>
  </p:clrMapOvr>
</p:sld>
</file>

<file path=ppt/theme/theme1.xml><?xml version="1.0" encoding="utf-8"?>
<a:theme xmlns:a="http://schemas.openxmlformats.org/drawingml/2006/main" name="Atlas">
  <a:themeElements>
    <a:clrScheme name="Atlas">
      <a:dk1>
        <a:sysClr val="windowText" lastClr="000000"/>
      </a:dk1>
      <a:lt1>
        <a:sysClr val="window" lastClr="FFFFFF"/>
      </a:lt1>
      <a:dk2>
        <a:srgbClr val="454545"/>
      </a:dk2>
      <a:lt2>
        <a:srgbClr val="E0E0E0"/>
      </a:lt2>
      <a:accent1>
        <a:srgbClr val="78C30D"/>
      </a:accent1>
      <a:accent2>
        <a:srgbClr val="099B62"/>
      </a:accent2>
      <a:accent3>
        <a:srgbClr val="21CFDF"/>
      </a:accent3>
      <a:accent4>
        <a:srgbClr val="179FDF"/>
      </a:accent4>
      <a:accent5>
        <a:srgbClr val="E75710"/>
      </a:accent5>
      <a:accent6>
        <a:srgbClr val="F89C19"/>
      </a:accent6>
      <a:hlink>
        <a:srgbClr val="7CDE25"/>
      </a:hlink>
      <a:folHlink>
        <a:srgbClr val="BCE8A8"/>
      </a:folHlink>
    </a:clrScheme>
    <a:fontScheme name="Atlas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Rockwell" panose="020606030202050204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tlas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alpha val="60000"/>
                <a:satMod val="109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4000"/>
                <a:satMod val="130000"/>
                <a:lumMod val="92000"/>
              </a:schemeClr>
            </a:gs>
            <a:gs pos="100000">
              <a:schemeClr val="phClr">
                <a:shade val="76000"/>
                <a:satMod val="130000"/>
                <a:lumMod val="88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0000"/>
            </a:schemeClr>
          </a:solidFill>
          <a:prstDash val="solid"/>
        </a:ln>
        <a:ln w="15875" cap="flat" cmpd="sng" algn="ctr">
          <a:solidFill>
            <a:schemeClr val="phClr">
              <a:shade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>
            <a:bevelT w="0" h="0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10000">
              <a:schemeClr val="phClr">
                <a:tint val="94000"/>
                <a:lumMod val="116000"/>
              </a:schemeClr>
            </a:gs>
            <a:gs pos="100000">
              <a:schemeClr val="phClr">
                <a:tint val="98000"/>
                <a:shade val="86000"/>
                <a:satMod val="90000"/>
                <a:lumMod val="88000"/>
              </a:schemeClr>
            </a:gs>
          </a:gsLst>
          <a:path path="circle">
            <a:fillToRect l="50000" t="15000" r="50000" b="169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tlas" id="{5156B0E4-0EB1-49FE-A26B-15F6F698AEC6}" vid="{C0EF0781-FB17-4F1F-B3B1-699933968CE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TM16401371[[fn=Atlas]]</Template>
  <TotalTime>54</TotalTime>
  <Words>287</Words>
  <Application>Microsoft Office PowerPoint</Application>
  <PresentationFormat>Widescreen</PresentationFormat>
  <Paragraphs>54</Paragraphs>
  <Slides>6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Calibri</vt:lpstr>
      <vt:lpstr>Calibri Light</vt:lpstr>
      <vt:lpstr>Rockwell</vt:lpstr>
      <vt:lpstr>Wingdings</vt:lpstr>
      <vt:lpstr>Atlas</vt:lpstr>
      <vt:lpstr>From Prevention to Crisis: Mental Health Services &amp; Opportunities</vt:lpstr>
      <vt:lpstr>Panelists</vt:lpstr>
      <vt:lpstr>Mental Health Mental Illness Recovery</vt:lpstr>
      <vt:lpstr>Addressing the Cycle</vt:lpstr>
      <vt:lpstr>Community Response &amp; Call to Action</vt:lpstr>
      <vt:lpstr>For More Information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From Prevention to Crisis: Mental Health Services &amp; Opportunities</dc:title>
  <dc:creator>Courtney Lawson</dc:creator>
  <cp:lastModifiedBy>Courtney Lawson</cp:lastModifiedBy>
  <cp:revision>9</cp:revision>
  <dcterms:created xsi:type="dcterms:W3CDTF">2017-10-18T21:09:09Z</dcterms:created>
  <dcterms:modified xsi:type="dcterms:W3CDTF">2017-11-03T17:12:54Z</dcterms:modified>
</cp:coreProperties>
</file>